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10"/>
  </p:normalViewPr>
  <p:slideViewPr>
    <p:cSldViewPr snapToGrid="0" snapToObjects="1">
      <p:cViewPr varScale="1">
        <p:scale>
          <a:sx n="74" d="100"/>
          <a:sy n="74"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684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D9D97D1E-6B21-9210-DC96-CF1BF1A2180A}"/>
              </a:ext>
            </a:extLst>
          </p:cNvPr>
          <p:cNvSpPr/>
          <p:nvPr/>
        </p:nvSpPr>
        <p:spPr>
          <a:xfrm>
            <a:off x="0" y="0"/>
            <a:ext cx="14630400" cy="8229600"/>
          </a:xfrm>
          <a:prstGeom prst="rect">
            <a:avLst/>
          </a:prstGeom>
          <a:solidFill>
            <a:srgbClr val="00002E">
              <a:alpha val="80000"/>
            </a:srgbClr>
          </a:solidFill>
          <a:ln/>
        </p:spPr>
      </p:sp>
      <p:sp>
        <p:nvSpPr>
          <p:cNvPr id="3" name="Shape 1">
            <a:extLst>
              <a:ext uri="{FF2B5EF4-FFF2-40B4-BE49-F238E27FC236}">
                <a16:creationId xmlns:a16="http://schemas.microsoft.com/office/drawing/2014/main" id="{4A4D2BE5-87D5-CCB2-7593-BA259543F499}"/>
              </a:ext>
            </a:extLst>
          </p:cNvPr>
          <p:cNvSpPr/>
          <p:nvPr/>
        </p:nvSpPr>
        <p:spPr>
          <a:xfrm>
            <a:off x="0" y="0"/>
            <a:ext cx="14630400" cy="8229600"/>
          </a:xfrm>
          <a:prstGeom prst="rect">
            <a:avLst/>
          </a:prstGeom>
          <a:solidFill>
            <a:srgbClr val="00002E">
              <a:alpha val="80000"/>
            </a:srgbClr>
          </a:solidFill>
          <a:ln/>
        </p:spPr>
        <p:txBody>
          <a:bodyPr/>
          <a:lstStyle/>
          <a:p>
            <a:pPr algn="ctr" fontAlgn="base"/>
            <a:r>
              <a:rPr lang="en-US" sz="6000" b="1" i="0" dirty="0">
                <a:solidFill>
                  <a:schemeClr val="bg1"/>
                </a:solidFill>
                <a:effectLst/>
                <a:latin typeface="Nunito" pitchFamily="2" charset="0"/>
              </a:rPr>
              <a:t>COUNTING CROWD WITH CNN- SOCIAL DISTANCING PROJECT</a:t>
            </a:r>
          </a:p>
          <a:p>
            <a:pPr algn="ctr"/>
            <a:endParaRPr lang="en-US" sz="4400" dirty="0">
              <a:solidFill>
                <a:schemeClr val="bg1"/>
              </a:solidFill>
              <a:latin typeface="Nunito" pitchFamily="2" charset="0"/>
            </a:endParaRPr>
          </a:p>
          <a:p>
            <a:endParaRPr lang="en-US" sz="4400" dirty="0">
              <a:solidFill>
                <a:schemeClr val="bg1"/>
              </a:solidFill>
              <a:latin typeface="Nunito" pitchFamily="2" charset="0"/>
            </a:endParaRPr>
          </a:p>
          <a:p>
            <a:endParaRPr lang="en-US" sz="4400" dirty="0">
              <a:solidFill>
                <a:schemeClr val="bg1"/>
              </a:solidFill>
              <a:latin typeface="Nunito" pitchFamily="2" charset="0"/>
            </a:endParaRPr>
          </a:p>
          <a:p>
            <a:endParaRPr lang="en-US" sz="4400" dirty="0">
              <a:solidFill>
                <a:schemeClr val="bg1"/>
              </a:solidFill>
              <a:latin typeface="Nunito" pitchFamily="2" charset="0"/>
            </a:endParaRPr>
          </a:p>
          <a:p>
            <a:endParaRPr lang="en-US" sz="4400" dirty="0">
              <a:solidFill>
                <a:schemeClr val="bg1"/>
              </a:solidFill>
              <a:latin typeface="Nunito" pitchFamily="2" charset="0"/>
            </a:endParaRPr>
          </a:p>
          <a:p>
            <a:r>
              <a:rPr lang="en-US" sz="4400" dirty="0">
                <a:solidFill>
                  <a:schemeClr val="bg1"/>
                </a:solidFill>
                <a:latin typeface="Nunito" pitchFamily="2" charset="0"/>
              </a:rPr>
              <a:t>                                    Presented by: SENTHILBALAN R P</a:t>
            </a:r>
          </a:p>
          <a:p>
            <a:r>
              <a:rPr lang="en-US" sz="4400" dirty="0">
                <a:solidFill>
                  <a:schemeClr val="bg1"/>
                </a:solidFill>
                <a:latin typeface="Nunito" pitchFamily="2" charset="0"/>
              </a:rPr>
              <a:t>                                    III </a:t>
            </a:r>
            <a:r>
              <a:rPr lang="en-US" sz="4400" dirty="0" err="1">
                <a:solidFill>
                  <a:schemeClr val="bg1"/>
                </a:solidFill>
                <a:latin typeface="Nunito" pitchFamily="2" charset="0"/>
              </a:rPr>
              <a:t>year,KVCET</a:t>
            </a:r>
            <a:endParaRPr lang="en-US" sz="4400" dirty="0">
              <a:solidFill>
                <a:schemeClr val="bg1"/>
              </a:solidFill>
              <a:latin typeface="Nunito" pitchFamily="2" charset="0"/>
            </a:endParaRPr>
          </a:p>
          <a:p>
            <a:r>
              <a:rPr lang="en-US" sz="4400" dirty="0">
                <a:solidFill>
                  <a:schemeClr val="bg1"/>
                </a:solidFill>
                <a:latin typeface="Nunito" pitchFamily="2" charset="0"/>
              </a:rPr>
              <a:t>                                    NM ID-au421221243036                </a:t>
            </a:r>
          </a:p>
          <a:p>
            <a:r>
              <a:rPr lang="en-US" sz="4400" dirty="0">
                <a:solidFill>
                  <a:schemeClr val="bg1"/>
                </a:solidFill>
                <a:latin typeface="Nunito" pitchFamily="2" charset="0"/>
              </a:rPr>
              <a:t>                                    Email ID-senthilbalan03@gmail.com</a:t>
            </a:r>
          </a:p>
        </p:txBody>
      </p:sp>
    </p:spTree>
    <p:extLst>
      <p:ext uri="{BB962C8B-B14F-4D97-AF65-F5344CB8AC3E}">
        <p14:creationId xmlns:p14="http://schemas.microsoft.com/office/powerpoint/2010/main" val="19032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674977" y="571857"/>
            <a:ext cx="5189696" cy="648653"/>
          </a:xfrm>
          <a:prstGeom prst="rect">
            <a:avLst/>
          </a:prstGeom>
          <a:noFill/>
          <a:ln/>
        </p:spPr>
        <p:txBody>
          <a:bodyPr wrap="none" rtlCol="0" anchor="t"/>
          <a:lstStyle/>
          <a:p>
            <a:pPr marL="0" indent="0">
              <a:lnSpc>
                <a:spcPts val="5108"/>
              </a:lnSpc>
              <a:buNone/>
            </a:pPr>
            <a:r>
              <a:rPr lang="en-US" sz="4086" b="1" dirty="0">
                <a:solidFill>
                  <a:srgbClr val="FFFFFF"/>
                </a:solidFill>
                <a:latin typeface="Nunito" pitchFamily="34" charset="0"/>
                <a:ea typeface="Nunito" pitchFamily="34" charset="-122"/>
                <a:cs typeface="Nunito" pitchFamily="34" charset="-120"/>
              </a:rPr>
              <a:t>Future Scope</a:t>
            </a:r>
            <a:endParaRPr lang="en-US" sz="4086" dirty="0"/>
          </a:p>
        </p:txBody>
      </p:sp>
      <p:sp>
        <p:nvSpPr>
          <p:cNvPr id="5" name="Shape 2"/>
          <p:cNvSpPr/>
          <p:nvPr/>
        </p:nvSpPr>
        <p:spPr>
          <a:xfrm>
            <a:off x="2674977" y="1635681"/>
            <a:ext cx="1546741" cy="1195983"/>
          </a:xfrm>
          <a:prstGeom prst="roundRect">
            <a:avLst>
              <a:gd name="adj" fmla="val 31243"/>
            </a:avLst>
          </a:prstGeom>
          <a:solidFill>
            <a:srgbClr val="00002E"/>
          </a:solidFill>
          <a:ln w="22860">
            <a:solidFill>
              <a:srgbClr val="FFFFFF"/>
            </a:solidFill>
            <a:prstDash val="solid"/>
          </a:ln>
        </p:spPr>
      </p:sp>
      <p:sp>
        <p:nvSpPr>
          <p:cNvPr id="6" name="Text 3"/>
          <p:cNvSpPr/>
          <p:nvPr/>
        </p:nvSpPr>
        <p:spPr>
          <a:xfrm>
            <a:off x="2905363" y="2026087"/>
            <a:ext cx="155734" cy="415052"/>
          </a:xfrm>
          <a:prstGeom prst="rect">
            <a:avLst/>
          </a:prstGeom>
          <a:noFill/>
          <a:ln/>
        </p:spPr>
        <p:txBody>
          <a:bodyPr wrap="none" rtlCol="0" anchor="t"/>
          <a:lstStyle/>
          <a:p>
            <a:pPr marL="0" indent="0" algn="ctr">
              <a:lnSpc>
                <a:spcPts val="3269"/>
              </a:lnSpc>
              <a:buNone/>
            </a:pPr>
            <a:r>
              <a:rPr lang="en-US" sz="2043" b="1" dirty="0">
                <a:solidFill>
                  <a:srgbClr val="F2B42D"/>
                </a:solidFill>
                <a:latin typeface="Nunito" pitchFamily="34" charset="0"/>
                <a:ea typeface="Nunito" pitchFamily="34" charset="-122"/>
                <a:cs typeface="Nunito" pitchFamily="34" charset="-120"/>
              </a:rPr>
              <a:t>1</a:t>
            </a:r>
            <a:endParaRPr lang="en-US" sz="2043" dirty="0"/>
          </a:p>
        </p:txBody>
      </p:sp>
      <p:sp>
        <p:nvSpPr>
          <p:cNvPr id="7" name="Text 4"/>
          <p:cNvSpPr/>
          <p:nvPr/>
        </p:nvSpPr>
        <p:spPr>
          <a:xfrm>
            <a:off x="4429244" y="1843207"/>
            <a:ext cx="2594848" cy="324207"/>
          </a:xfrm>
          <a:prstGeom prst="rect">
            <a:avLst/>
          </a:prstGeom>
          <a:noFill/>
          <a:ln/>
        </p:spPr>
        <p:txBody>
          <a:bodyPr wrap="none" rtlCol="0" anchor="t"/>
          <a:lstStyle/>
          <a:p>
            <a:pPr marL="0" indent="0" algn="l">
              <a:lnSpc>
                <a:spcPts val="2554"/>
              </a:lnSpc>
              <a:buNone/>
            </a:pPr>
            <a:r>
              <a:rPr lang="en-US" sz="2043" b="1" dirty="0">
                <a:solidFill>
                  <a:srgbClr val="F2B42D"/>
                </a:solidFill>
                <a:latin typeface="Nunito" pitchFamily="34" charset="0"/>
                <a:ea typeface="Nunito" pitchFamily="34" charset="-122"/>
                <a:cs typeface="Nunito" pitchFamily="34" charset="-120"/>
              </a:rPr>
              <a:t>Improved Accuracy</a:t>
            </a:r>
            <a:endParaRPr lang="en-US" sz="2043" dirty="0"/>
          </a:p>
        </p:txBody>
      </p:sp>
      <p:sp>
        <p:nvSpPr>
          <p:cNvPr id="8" name="Text 5"/>
          <p:cNvSpPr/>
          <p:nvPr/>
        </p:nvSpPr>
        <p:spPr>
          <a:xfrm>
            <a:off x="4429244" y="2291953"/>
            <a:ext cx="5124331" cy="332184"/>
          </a:xfrm>
          <a:prstGeom prst="rect">
            <a:avLst/>
          </a:prstGeom>
          <a:noFill/>
          <a:ln/>
        </p:spPr>
        <p:txBody>
          <a:bodyPr wrap="none" rtlCol="0" anchor="t"/>
          <a:lstStyle/>
          <a:p>
            <a:pPr marL="0" indent="0" algn="l">
              <a:lnSpc>
                <a:spcPts val="2615"/>
              </a:lnSpc>
              <a:buNone/>
            </a:pPr>
            <a:r>
              <a:rPr lang="en-US" sz="1635" dirty="0">
                <a:solidFill>
                  <a:srgbClr val="FFFFFF"/>
                </a:solidFill>
                <a:latin typeface="PT Sans" pitchFamily="34" charset="0"/>
                <a:ea typeface="PT Sans" pitchFamily="34" charset="-122"/>
                <a:cs typeface="PT Sans" pitchFamily="34" charset="-120"/>
              </a:rPr>
              <a:t>Enhance the CNN model for more precise crowd counting.</a:t>
            </a:r>
            <a:endParaRPr lang="en-US" sz="1635" dirty="0"/>
          </a:p>
        </p:txBody>
      </p:sp>
      <p:sp>
        <p:nvSpPr>
          <p:cNvPr id="9" name="Shape 6"/>
          <p:cNvSpPr/>
          <p:nvPr/>
        </p:nvSpPr>
        <p:spPr>
          <a:xfrm>
            <a:off x="4325422" y="2819906"/>
            <a:ext cx="7526298" cy="12918"/>
          </a:xfrm>
          <a:prstGeom prst="rect">
            <a:avLst/>
          </a:prstGeom>
          <a:solidFill>
            <a:srgbClr val="F2B42D"/>
          </a:solidFill>
          <a:ln/>
        </p:spPr>
      </p:sp>
      <p:sp>
        <p:nvSpPr>
          <p:cNvPr id="10" name="Shape 7"/>
          <p:cNvSpPr/>
          <p:nvPr/>
        </p:nvSpPr>
        <p:spPr>
          <a:xfrm>
            <a:off x="2674977" y="2935367"/>
            <a:ext cx="3093482" cy="1195983"/>
          </a:xfrm>
          <a:prstGeom prst="roundRect">
            <a:avLst>
              <a:gd name="adj" fmla="val 31243"/>
            </a:avLst>
          </a:prstGeom>
          <a:solidFill>
            <a:srgbClr val="00002E"/>
          </a:solidFill>
          <a:ln w="22860">
            <a:solidFill>
              <a:srgbClr val="FFFFFF"/>
            </a:solidFill>
            <a:prstDash val="solid"/>
          </a:ln>
        </p:spPr>
      </p:sp>
      <p:sp>
        <p:nvSpPr>
          <p:cNvPr id="11" name="Text 8"/>
          <p:cNvSpPr/>
          <p:nvPr/>
        </p:nvSpPr>
        <p:spPr>
          <a:xfrm>
            <a:off x="2905363" y="3325773"/>
            <a:ext cx="155734" cy="415052"/>
          </a:xfrm>
          <a:prstGeom prst="rect">
            <a:avLst/>
          </a:prstGeom>
          <a:noFill/>
          <a:ln/>
        </p:spPr>
        <p:txBody>
          <a:bodyPr wrap="none" rtlCol="0" anchor="t"/>
          <a:lstStyle/>
          <a:p>
            <a:pPr marL="0" indent="0" algn="ctr">
              <a:lnSpc>
                <a:spcPts val="3269"/>
              </a:lnSpc>
              <a:buNone/>
            </a:pPr>
            <a:r>
              <a:rPr lang="en-US" sz="2043" b="1" dirty="0">
                <a:solidFill>
                  <a:srgbClr val="D7425E"/>
                </a:solidFill>
                <a:latin typeface="Nunito" pitchFamily="34" charset="0"/>
                <a:ea typeface="Nunito" pitchFamily="34" charset="-122"/>
                <a:cs typeface="Nunito" pitchFamily="34" charset="-120"/>
              </a:rPr>
              <a:t>2</a:t>
            </a:r>
            <a:endParaRPr lang="en-US" sz="2043" dirty="0"/>
          </a:p>
        </p:txBody>
      </p:sp>
      <p:sp>
        <p:nvSpPr>
          <p:cNvPr id="12" name="Text 9"/>
          <p:cNvSpPr/>
          <p:nvPr/>
        </p:nvSpPr>
        <p:spPr>
          <a:xfrm>
            <a:off x="5975985" y="3142893"/>
            <a:ext cx="2594848" cy="324207"/>
          </a:xfrm>
          <a:prstGeom prst="rect">
            <a:avLst/>
          </a:prstGeom>
          <a:noFill/>
          <a:ln/>
        </p:spPr>
        <p:txBody>
          <a:bodyPr wrap="none" rtlCol="0" anchor="t"/>
          <a:lstStyle/>
          <a:p>
            <a:pPr marL="0" indent="0" algn="l">
              <a:lnSpc>
                <a:spcPts val="2554"/>
              </a:lnSpc>
              <a:buNone/>
            </a:pPr>
            <a:r>
              <a:rPr lang="en-US" sz="2043" b="1" dirty="0">
                <a:solidFill>
                  <a:srgbClr val="D7425E"/>
                </a:solidFill>
                <a:latin typeface="Nunito" pitchFamily="34" charset="0"/>
                <a:ea typeface="Nunito" pitchFamily="34" charset="-122"/>
                <a:cs typeface="Nunito" pitchFamily="34" charset="-120"/>
              </a:rPr>
              <a:t>Wider Applications</a:t>
            </a:r>
            <a:endParaRPr lang="en-US" sz="2043" dirty="0"/>
          </a:p>
        </p:txBody>
      </p:sp>
      <p:sp>
        <p:nvSpPr>
          <p:cNvPr id="13" name="Text 10"/>
          <p:cNvSpPr/>
          <p:nvPr/>
        </p:nvSpPr>
        <p:spPr>
          <a:xfrm>
            <a:off x="5975985" y="3591639"/>
            <a:ext cx="5618440" cy="332184"/>
          </a:xfrm>
          <a:prstGeom prst="rect">
            <a:avLst/>
          </a:prstGeom>
          <a:noFill/>
          <a:ln/>
        </p:spPr>
        <p:txBody>
          <a:bodyPr wrap="none" rtlCol="0" anchor="t"/>
          <a:lstStyle/>
          <a:p>
            <a:pPr marL="0" indent="0" algn="l">
              <a:lnSpc>
                <a:spcPts val="2615"/>
              </a:lnSpc>
              <a:buNone/>
            </a:pPr>
            <a:r>
              <a:rPr lang="en-US" sz="1635" dirty="0">
                <a:solidFill>
                  <a:srgbClr val="FFFFFF"/>
                </a:solidFill>
                <a:latin typeface="PT Sans" pitchFamily="34" charset="0"/>
                <a:ea typeface="PT Sans" pitchFamily="34" charset="-122"/>
                <a:cs typeface="PT Sans" pitchFamily="34" charset="-120"/>
              </a:rPr>
              <a:t>Extend the system to monitor crowd density in various settings.</a:t>
            </a:r>
            <a:endParaRPr lang="en-US" sz="1635" dirty="0"/>
          </a:p>
        </p:txBody>
      </p:sp>
      <p:sp>
        <p:nvSpPr>
          <p:cNvPr id="14" name="Shape 11"/>
          <p:cNvSpPr/>
          <p:nvPr/>
        </p:nvSpPr>
        <p:spPr>
          <a:xfrm>
            <a:off x="5872163" y="4119592"/>
            <a:ext cx="5979557" cy="12918"/>
          </a:xfrm>
          <a:prstGeom prst="rect">
            <a:avLst/>
          </a:prstGeom>
          <a:solidFill>
            <a:srgbClr val="D7425E"/>
          </a:solidFill>
          <a:ln/>
        </p:spPr>
      </p:sp>
      <p:sp>
        <p:nvSpPr>
          <p:cNvPr id="15" name="Shape 12"/>
          <p:cNvSpPr/>
          <p:nvPr/>
        </p:nvSpPr>
        <p:spPr>
          <a:xfrm>
            <a:off x="2674977" y="4235053"/>
            <a:ext cx="4640223" cy="1528167"/>
          </a:xfrm>
          <a:prstGeom prst="roundRect">
            <a:avLst>
              <a:gd name="adj" fmla="val 24452"/>
            </a:avLst>
          </a:prstGeom>
          <a:solidFill>
            <a:srgbClr val="00002E"/>
          </a:solidFill>
          <a:ln w="22860">
            <a:solidFill>
              <a:srgbClr val="FFFFFF"/>
            </a:solidFill>
            <a:prstDash val="solid"/>
          </a:ln>
        </p:spPr>
      </p:sp>
      <p:sp>
        <p:nvSpPr>
          <p:cNvPr id="16" name="Text 13"/>
          <p:cNvSpPr/>
          <p:nvPr/>
        </p:nvSpPr>
        <p:spPr>
          <a:xfrm>
            <a:off x="2905363" y="4791551"/>
            <a:ext cx="155734" cy="415052"/>
          </a:xfrm>
          <a:prstGeom prst="rect">
            <a:avLst/>
          </a:prstGeom>
          <a:noFill/>
          <a:ln/>
        </p:spPr>
        <p:txBody>
          <a:bodyPr wrap="none" rtlCol="0" anchor="t"/>
          <a:lstStyle/>
          <a:p>
            <a:pPr marL="0" indent="0" algn="ctr">
              <a:lnSpc>
                <a:spcPts val="3269"/>
              </a:lnSpc>
              <a:buNone/>
            </a:pPr>
            <a:r>
              <a:rPr lang="en-US" sz="2043" b="1" dirty="0">
                <a:solidFill>
                  <a:srgbClr val="DD785E"/>
                </a:solidFill>
                <a:latin typeface="Nunito" pitchFamily="34" charset="0"/>
                <a:ea typeface="Nunito" pitchFamily="34" charset="-122"/>
                <a:cs typeface="Nunito" pitchFamily="34" charset="-120"/>
              </a:rPr>
              <a:t>3</a:t>
            </a:r>
            <a:endParaRPr lang="en-US" sz="2043" dirty="0"/>
          </a:p>
        </p:txBody>
      </p:sp>
      <p:sp>
        <p:nvSpPr>
          <p:cNvPr id="17" name="Text 14"/>
          <p:cNvSpPr/>
          <p:nvPr/>
        </p:nvSpPr>
        <p:spPr>
          <a:xfrm>
            <a:off x="7522726" y="4442579"/>
            <a:ext cx="2594848" cy="324207"/>
          </a:xfrm>
          <a:prstGeom prst="rect">
            <a:avLst/>
          </a:prstGeom>
          <a:noFill/>
          <a:ln/>
        </p:spPr>
        <p:txBody>
          <a:bodyPr wrap="none" rtlCol="0" anchor="t"/>
          <a:lstStyle/>
          <a:p>
            <a:pPr marL="0" indent="0" algn="l">
              <a:lnSpc>
                <a:spcPts val="2554"/>
              </a:lnSpc>
              <a:buNone/>
            </a:pPr>
            <a:r>
              <a:rPr lang="en-US" sz="2043" b="1" dirty="0">
                <a:solidFill>
                  <a:srgbClr val="DD785E"/>
                </a:solidFill>
                <a:latin typeface="Nunito" pitchFamily="34" charset="0"/>
                <a:ea typeface="Nunito" pitchFamily="34" charset="-122"/>
                <a:cs typeface="Nunito" pitchFamily="34" charset="-120"/>
              </a:rPr>
              <a:t>Edge Computing</a:t>
            </a:r>
            <a:endParaRPr lang="en-US" sz="2043" dirty="0"/>
          </a:p>
        </p:txBody>
      </p:sp>
      <p:sp>
        <p:nvSpPr>
          <p:cNvPr id="18" name="Text 15"/>
          <p:cNvSpPr/>
          <p:nvPr/>
        </p:nvSpPr>
        <p:spPr>
          <a:xfrm>
            <a:off x="7522726" y="4891326"/>
            <a:ext cx="4225171" cy="664369"/>
          </a:xfrm>
          <a:prstGeom prst="rect">
            <a:avLst/>
          </a:prstGeom>
          <a:noFill/>
          <a:ln/>
        </p:spPr>
        <p:txBody>
          <a:bodyPr wrap="square" rtlCol="0" anchor="t"/>
          <a:lstStyle/>
          <a:p>
            <a:pPr marL="0" indent="0" algn="l">
              <a:lnSpc>
                <a:spcPts val="2615"/>
              </a:lnSpc>
              <a:buNone/>
            </a:pPr>
            <a:r>
              <a:rPr lang="en-US" sz="1635" dirty="0">
                <a:solidFill>
                  <a:srgbClr val="FFFFFF"/>
                </a:solidFill>
                <a:latin typeface="PT Sans" pitchFamily="34" charset="0"/>
                <a:ea typeface="PT Sans" pitchFamily="34" charset="-122"/>
                <a:cs typeface="PT Sans" pitchFamily="34" charset="-120"/>
              </a:rPr>
              <a:t>Integrate the model for real-time analysis on edge devices.</a:t>
            </a:r>
            <a:endParaRPr lang="en-US" sz="1635" dirty="0"/>
          </a:p>
        </p:txBody>
      </p:sp>
      <p:sp>
        <p:nvSpPr>
          <p:cNvPr id="19" name="Text 16"/>
          <p:cNvSpPr/>
          <p:nvPr/>
        </p:nvSpPr>
        <p:spPr>
          <a:xfrm>
            <a:off x="2674977" y="5996702"/>
            <a:ext cx="9280446" cy="1660922"/>
          </a:xfrm>
          <a:prstGeom prst="rect">
            <a:avLst/>
          </a:prstGeom>
          <a:noFill/>
          <a:ln/>
        </p:spPr>
        <p:txBody>
          <a:bodyPr wrap="square" rtlCol="0" anchor="t"/>
          <a:lstStyle/>
          <a:p>
            <a:pPr marL="0" indent="0">
              <a:lnSpc>
                <a:spcPts val="2615"/>
              </a:lnSpc>
              <a:buNone/>
            </a:pPr>
            <a:r>
              <a:rPr lang="en-US" sz="1635" dirty="0">
                <a:solidFill>
                  <a:srgbClr val="FFFFFF"/>
                </a:solidFill>
                <a:latin typeface="PT Sans" pitchFamily="34" charset="0"/>
                <a:ea typeface="PT Sans" pitchFamily="34" charset="-122"/>
                <a:cs typeface="PT Sans" pitchFamily="34" charset="-120"/>
              </a:rPr>
              <a:t>The future scope of this project involves improving the accuracy of the crowd counting model through further refinement and training. Additionally, the system can be extended to monitor crowd density in a wider range of settings, such as public events, transportation hubs, and urban areas. Integrating the model for real-time analysis on edge computing devices could also enable immediate response and decision-making in crowd management scenarios.</a:t>
            </a:r>
            <a:endParaRPr lang="en-US" sz="163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554480"/>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Reference</a:t>
            </a:r>
            <a:endParaRPr lang="en-US" sz="4374" dirty="0"/>
          </a:p>
        </p:txBody>
      </p:sp>
      <p:pic>
        <p:nvPicPr>
          <p:cNvPr id="5" name="Image 1" descr="preencoded.png"/>
          <p:cNvPicPr>
            <a:picLocks noChangeAspect="1"/>
          </p:cNvPicPr>
          <p:nvPr/>
        </p:nvPicPr>
        <p:blipFill>
          <a:blip r:embed="rId4"/>
          <a:stretch>
            <a:fillRect/>
          </a:stretch>
        </p:blipFill>
        <p:spPr>
          <a:xfrm>
            <a:off x="2348389" y="2693194"/>
            <a:ext cx="444341" cy="444341"/>
          </a:xfrm>
          <a:prstGeom prst="rect">
            <a:avLst/>
          </a:prstGeom>
        </p:spPr>
      </p:pic>
      <p:sp>
        <p:nvSpPr>
          <p:cNvPr id="6" name="Text 2"/>
          <p:cNvSpPr/>
          <p:nvPr/>
        </p:nvSpPr>
        <p:spPr>
          <a:xfrm>
            <a:off x="2348389" y="3359706"/>
            <a:ext cx="277749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Literature Review</a:t>
            </a:r>
            <a:endParaRPr lang="en-US" sz="2187" dirty="0"/>
          </a:p>
        </p:txBody>
      </p:sp>
      <p:sp>
        <p:nvSpPr>
          <p:cNvPr id="7" name="Text 3"/>
          <p:cNvSpPr/>
          <p:nvPr/>
        </p:nvSpPr>
        <p:spPr>
          <a:xfrm>
            <a:off x="2348389" y="3840123"/>
            <a:ext cx="3088958" cy="213240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Examine prior research and publications related to crowd counting and social distancing technologies. Identify best practices and lessons learned from existing solutions.</a:t>
            </a:r>
            <a:endParaRPr lang="en-US" sz="1750" dirty="0"/>
          </a:p>
        </p:txBody>
      </p:sp>
      <p:pic>
        <p:nvPicPr>
          <p:cNvPr id="8" name="Image 2" descr="preencoded.png"/>
          <p:cNvPicPr>
            <a:picLocks noChangeAspect="1"/>
          </p:cNvPicPr>
          <p:nvPr/>
        </p:nvPicPr>
        <p:blipFill>
          <a:blip r:embed="rId5"/>
          <a:stretch>
            <a:fillRect/>
          </a:stretch>
        </p:blipFill>
        <p:spPr>
          <a:xfrm>
            <a:off x="5770602" y="2693194"/>
            <a:ext cx="444341" cy="444341"/>
          </a:xfrm>
          <a:prstGeom prst="rect">
            <a:avLst/>
          </a:prstGeom>
        </p:spPr>
      </p:pic>
      <p:sp>
        <p:nvSpPr>
          <p:cNvPr id="9" name="Text 4"/>
          <p:cNvSpPr/>
          <p:nvPr/>
        </p:nvSpPr>
        <p:spPr>
          <a:xfrm>
            <a:off x="5770602" y="3359706"/>
            <a:ext cx="3088958" cy="694373"/>
          </a:xfrm>
          <a:prstGeom prst="rect">
            <a:avLst/>
          </a:prstGeom>
          <a:noFill/>
          <a:ln/>
        </p:spPr>
        <p:txBody>
          <a:bodyPr wrap="squar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Algorithm Benchmarking</a:t>
            </a:r>
            <a:endParaRPr lang="en-US" sz="2187" dirty="0"/>
          </a:p>
        </p:txBody>
      </p:sp>
      <p:sp>
        <p:nvSpPr>
          <p:cNvPr id="10" name="Text 5"/>
          <p:cNvSpPr/>
          <p:nvPr/>
        </p:nvSpPr>
        <p:spPr>
          <a:xfrm>
            <a:off x="5770602" y="4187309"/>
            <a:ext cx="3088958"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Thoroughly test the performance of the proposed crowd counting algorithm against standard datasets and industry benchmarks. Analyze accuracy, efficiency, and robustness metrics.</a:t>
            </a:r>
            <a:endParaRPr lang="en-US" sz="1750" dirty="0"/>
          </a:p>
        </p:txBody>
      </p:sp>
      <p:pic>
        <p:nvPicPr>
          <p:cNvPr id="11" name="Image 3" descr="preencoded.png"/>
          <p:cNvPicPr>
            <a:picLocks noChangeAspect="1"/>
          </p:cNvPicPr>
          <p:nvPr/>
        </p:nvPicPr>
        <p:blipFill>
          <a:blip r:embed="rId6"/>
          <a:stretch>
            <a:fillRect/>
          </a:stretch>
        </p:blipFill>
        <p:spPr>
          <a:xfrm>
            <a:off x="9192816" y="2693194"/>
            <a:ext cx="444341" cy="444341"/>
          </a:xfrm>
          <a:prstGeom prst="rect">
            <a:avLst/>
          </a:prstGeom>
        </p:spPr>
      </p:pic>
      <p:sp>
        <p:nvSpPr>
          <p:cNvPr id="12" name="Text 6"/>
          <p:cNvSpPr/>
          <p:nvPr/>
        </p:nvSpPr>
        <p:spPr>
          <a:xfrm>
            <a:off x="9192816" y="3359706"/>
            <a:ext cx="3089077" cy="694373"/>
          </a:xfrm>
          <a:prstGeom prst="rect">
            <a:avLst/>
          </a:prstGeom>
          <a:noFill/>
          <a:ln/>
        </p:spPr>
        <p:txBody>
          <a:bodyPr wrap="squar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Open-Source Contributions</a:t>
            </a:r>
            <a:endParaRPr lang="en-US" sz="2187" dirty="0"/>
          </a:p>
        </p:txBody>
      </p:sp>
      <p:sp>
        <p:nvSpPr>
          <p:cNvPr id="13" name="Text 7"/>
          <p:cNvSpPr/>
          <p:nvPr/>
        </p:nvSpPr>
        <p:spPr>
          <a:xfrm>
            <a:off x="9192816" y="4187309"/>
            <a:ext cx="3089077"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Contribute the project's code, models, and documentation to open-source repositories. Encourage community engagement and collaboration to further advance the state-of-the-art.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01384"/>
            <a:ext cx="6665952" cy="833199"/>
          </a:xfrm>
          <a:prstGeom prst="rect">
            <a:avLst/>
          </a:prstGeom>
          <a:noFill/>
          <a:ln/>
        </p:spPr>
        <p:txBody>
          <a:bodyPr wrap="non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Proposed System</a:t>
            </a:r>
            <a:endParaRPr lang="en-US" sz="5249" dirty="0"/>
          </a:p>
        </p:txBody>
      </p:sp>
      <p:sp>
        <p:nvSpPr>
          <p:cNvPr id="6" name="Text 2"/>
          <p:cNvSpPr/>
          <p:nvPr/>
        </p:nvSpPr>
        <p:spPr>
          <a:xfrm>
            <a:off x="833199" y="3667839"/>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Our innovative crowd counting system utilizes the latest convolutional neural network (CNN) technology to accurately monitor and maintain social distancing in public spaces. By precisely detecting and tracking individuals, we can provide real-time analytics to help manage crowds safely and efficiently.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1520547"/>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Problem statement</a:t>
            </a:r>
            <a:endParaRPr lang="en-US" sz="4374" dirty="0"/>
          </a:p>
        </p:txBody>
      </p:sp>
      <p:sp>
        <p:nvSpPr>
          <p:cNvPr id="7" name="Shape 3"/>
          <p:cNvSpPr/>
          <p:nvPr/>
        </p:nvSpPr>
        <p:spPr>
          <a:xfrm>
            <a:off x="2348389" y="2548176"/>
            <a:ext cx="3163014" cy="4160877"/>
          </a:xfrm>
          <a:prstGeom prst="roundRect">
            <a:avLst>
              <a:gd name="adj" fmla="val 12645"/>
            </a:avLst>
          </a:prstGeom>
          <a:solidFill>
            <a:srgbClr val="00002E"/>
          </a:solidFill>
          <a:ln w="22860">
            <a:solidFill>
              <a:srgbClr val="FFFFFF"/>
            </a:solidFill>
            <a:prstDash val="solid"/>
          </a:ln>
        </p:spPr>
      </p:sp>
      <p:sp>
        <p:nvSpPr>
          <p:cNvPr id="8" name="Text 4"/>
          <p:cNvSpPr/>
          <p:nvPr/>
        </p:nvSpPr>
        <p:spPr>
          <a:xfrm>
            <a:off x="2593419" y="2793206"/>
            <a:ext cx="2672953" cy="694373"/>
          </a:xfrm>
          <a:prstGeom prst="rect">
            <a:avLst/>
          </a:prstGeom>
          <a:noFill/>
          <a:ln/>
        </p:spPr>
        <p:txBody>
          <a:bodyPr wrap="squar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Need for accurate crowd counting</a:t>
            </a:r>
            <a:endParaRPr lang="en-US" sz="2187" dirty="0"/>
          </a:p>
        </p:txBody>
      </p:sp>
      <p:sp>
        <p:nvSpPr>
          <p:cNvPr id="9" name="Text 5"/>
          <p:cNvSpPr/>
          <p:nvPr/>
        </p:nvSpPr>
        <p:spPr>
          <a:xfrm>
            <a:off x="2593419" y="3620810"/>
            <a:ext cx="2672953"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Maintaining social distancing during events and gatherings has become crucial. Reliable crowd counting is essential to ensure compliance with safety protocols.</a:t>
            </a:r>
            <a:endParaRPr lang="en-US" sz="1750" dirty="0"/>
          </a:p>
        </p:txBody>
      </p:sp>
      <p:sp>
        <p:nvSpPr>
          <p:cNvPr id="10" name="Shape 6"/>
          <p:cNvSpPr/>
          <p:nvPr/>
        </p:nvSpPr>
        <p:spPr>
          <a:xfrm>
            <a:off x="5733574" y="2548176"/>
            <a:ext cx="3163014" cy="4160877"/>
          </a:xfrm>
          <a:prstGeom prst="roundRect">
            <a:avLst>
              <a:gd name="adj" fmla="val 12645"/>
            </a:avLst>
          </a:prstGeom>
          <a:solidFill>
            <a:srgbClr val="00002E"/>
          </a:solidFill>
          <a:ln w="22860">
            <a:solidFill>
              <a:srgbClr val="FFFFFF"/>
            </a:solidFill>
            <a:prstDash val="solid"/>
          </a:ln>
        </p:spPr>
      </p:sp>
      <p:sp>
        <p:nvSpPr>
          <p:cNvPr id="11" name="Text 7"/>
          <p:cNvSpPr/>
          <p:nvPr/>
        </p:nvSpPr>
        <p:spPr>
          <a:xfrm>
            <a:off x="5978604" y="2793206"/>
            <a:ext cx="2672953" cy="694373"/>
          </a:xfrm>
          <a:prstGeom prst="rect">
            <a:avLst/>
          </a:prstGeom>
          <a:noFill/>
          <a:ln/>
        </p:spPr>
        <p:txBody>
          <a:bodyPr wrap="squar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Limitations of manual counting</a:t>
            </a:r>
            <a:endParaRPr lang="en-US" sz="2187" dirty="0"/>
          </a:p>
        </p:txBody>
      </p:sp>
      <p:sp>
        <p:nvSpPr>
          <p:cNvPr id="12" name="Text 8"/>
          <p:cNvSpPr/>
          <p:nvPr/>
        </p:nvSpPr>
        <p:spPr>
          <a:xfrm>
            <a:off x="5978604" y="3620810"/>
            <a:ext cx="2672953"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Traditional manual methods of counting crowds are labor-intensive, subjective, and prone to inaccuracies, especially in large or densely populated areas.</a:t>
            </a:r>
            <a:endParaRPr lang="en-US" sz="1750" dirty="0"/>
          </a:p>
        </p:txBody>
      </p:sp>
      <p:sp>
        <p:nvSpPr>
          <p:cNvPr id="13" name="Shape 9"/>
          <p:cNvSpPr/>
          <p:nvPr/>
        </p:nvSpPr>
        <p:spPr>
          <a:xfrm>
            <a:off x="9118759" y="2548176"/>
            <a:ext cx="3163014" cy="4160877"/>
          </a:xfrm>
          <a:prstGeom prst="roundRect">
            <a:avLst>
              <a:gd name="adj" fmla="val 12645"/>
            </a:avLst>
          </a:prstGeom>
          <a:solidFill>
            <a:srgbClr val="00002E"/>
          </a:solidFill>
          <a:ln w="22860">
            <a:solidFill>
              <a:srgbClr val="FFFFFF"/>
            </a:solidFill>
            <a:prstDash val="solid"/>
          </a:ln>
        </p:spPr>
      </p:sp>
      <p:sp>
        <p:nvSpPr>
          <p:cNvPr id="14" name="Text 10"/>
          <p:cNvSpPr/>
          <p:nvPr/>
        </p:nvSpPr>
        <p:spPr>
          <a:xfrm>
            <a:off x="9363789" y="2793206"/>
            <a:ext cx="2672953" cy="694373"/>
          </a:xfrm>
          <a:prstGeom prst="rect">
            <a:avLst/>
          </a:prstGeom>
          <a:noFill/>
          <a:ln/>
        </p:spPr>
        <p:txBody>
          <a:bodyPr wrap="squar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Lack of automated solutions</a:t>
            </a:r>
            <a:endParaRPr lang="en-US" sz="2187" dirty="0"/>
          </a:p>
        </p:txBody>
      </p:sp>
      <p:sp>
        <p:nvSpPr>
          <p:cNvPr id="15" name="Text 11"/>
          <p:cNvSpPr/>
          <p:nvPr/>
        </p:nvSpPr>
        <p:spPr>
          <a:xfrm>
            <a:off x="9363789" y="3620810"/>
            <a:ext cx="2672953" cy="284321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Current automated crowd counting systems often struggle with occlusions, varying lighting conditions, and complex crowd dynamics, limiting their effectiveness in real-world scenarios.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268260"/>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Proposed solution</a:t>
            </a:r>
            <a:endParaRPr lang="en-US" sz="4374" dirty="0"/>
          </a:p>
        </p:txBody>
      </p:sp>
      <p:sp>
        <p:nvSpPr>
          <p:cNvPr id="6" name="Text 2"/>
          <p:cNvSpPr/>
          <p:nvPr/>
        </p:nvSpPr>
        <p:spPr>
          <a:xfrm>
            <a:off x="6675001" y="3295888"/>
            <a:ext cx="7122200"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Develop a computer vision-based system using Convolutional Neural Networks (CNNs) to accurately count the number of people in a crowd while maintaining social distancing.</a:t>
            </a:r>
            <a:endParaRPr lang="en-US" sz="1750" dirty="0"/>
          </a:p>
        </p:txBody>
      </p:sp>
      <p:sp>
        <p:nvSpPr>
          <p:cNvPr id="7" name="Text 3"/>
          <p:cNvSpPr/>
          <p:nvPr/>
        </p:nvSpPr>
        <p:spPr>
          <a:xfrm>
            <a:off x="6675001" y="4450913"/>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Leverage object detection and instance segmentation techniques to identify and track individual people in the scene.</a:t>
            </a:r>
            <a:endParaRPr lang="en-US" sz="1750" dirty="0"/>
          </a:p>
        </p:txBody>
      </p:sp>
      <p:sp>
        <p:nvSpPr>
          <p:cNvPr id="8" name="Text 4"/>
          <p:cNvSpPr/>
          <p:nvPr/>
        </p:nvSpPr>
        <p:spPr>
          <a:xfrm>
            <a:off x="6675001" y="5250537"/>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Implement a smart counting algorithm that can handle overlapping people, occlusions, and other challenging crowd scenarios.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System Approach</a:t>
            </a:r>
            <a:endParaRPr lang="en-US" sz="4374" dirty="0"/>
          </a:p>
        </p:txBody>
      </p:sp>
      <p:sp>
        <p:nvSpPr>
          <p:cNvPr id="6" name="Shape 2"/>
          <p:cNvSpPr/>
          <p:nvPr/>
        </p:nvSpPr>
        <p:spPr>
          <a:xfrm>
            <a:off x="4810244" y="1953101"/>
            <a:ext cx="27742" cy="5351026"/>
          </a:xfrm>
          <a:prstGeom prst="rect">
            <a:avLst/>
          </a:prstGeom>
          <a:solidFill>
            <a:srgbClr val="262654"/>
          </a:solidFill>
          <a:ln/>
        </p:spPr>
      </p:sp>
      <p:sp>
        <p:nvSpPr>
          <p:cNvPr id="7" name="Shape 3"/>
          <p:cNvSpPr/>
          <p:nvPr/>
        </p:nvSpPr>
        <p:spPr>
          <a:xfrm>
            <a:off x="5074027" y="2362736"/>
            <a:ext cx="777597" cy="27742"/>
          </a:xfrm>
          <a:prstGeom prst="rect">
            <a:avLst/>
          </a:prstGeom>
          <a:solidFill>
            <a:srgbClr val="F2B42D"/>
          </a:solidFill>
          <a:ln/>
        </p:spPr>
      </p:sp>
      <p:sp>
        <p:nvSpPr>
          <p:cNvPr id="8" name="Shape 4"/>
          <p:cNvSpPr/>
          <p:nvPr/>
        </p:nvSpPr>
        <p:spPr>
          <a:xfrm>
            <a:off x="4574084" y="2126694"/>
            <a:ext cx="499943" cy="499943"/>
          </a:xfrm>
          <a:prstGeom prst="roundRect">
            <a:avLst>
              <a:gd name="adj" fmla="val 80001"/>
            </a:avLst>
          </a:prstGeom>
          <a:solidFill>
            <a:srgbClr val="00002E"/>
          </a:solidFill>
          <a:ln w="22860">
            <a:solidFill>
              <a:srgbClr val="FFFFFF"/>
            </a:solidFill>
            <a:prstDash val="solid"/>
          </a:ln>
        </p:spPr>
      </p:sp>
      <p:sp>
        <p:nvSpPr>
          <p:cNvPr id="9" name="Text 5"/>
          <p:cNvSpPr/>
          <p:nvPr/>
        </p:nvSpPr>
        <p:spPr>
          <a:xfrm>
            <a:off x="4723983" y="2168366"/>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Data Collection</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Leverage existing surveillance cameras and computer vision algorithms to continuously monitor crowds and record crowd density data.</a:t>
            </a:r>
            <a:endParaRPr lang="en-US" sz="1750" dirty="0"/>
          </a:p>
        </p:txBody>
      </p:sp>
      <p:sp>
        <p:nvSpPr>
          <p:cNvPr id="12" name="Shape 8"/>
          <p:cNvSpPr/>
          <p:nvPr/>
        </p:nvSpPr>
        <p:spPr>
          <a:xfrm>
            <a:off x="5074027" y="4220468"/>
            <a:ext cx="777597" cy="27742"/>
          </a:xfrm>
          <a:prstGeom prst="rect">
            <a:avLst/>
          </a:prstGeom>
          <a:solidFill>
            <a:srgbClr val="D7425E"/>
          </a:solidFill>
          <a:ln/>
        </p:spPr>
      </p:sp>
      <p:sp>
        <p:nvSpPr>
          <p:cNvPr id="13" name="Shape 9"/>
          <p:cNvSpPr/>
          <p:nvPr/>
        </p:nvSpPr>
        <p:spPr>
          <a:xfrm>
            <a:off x="4574084" y="3984427"/>
            <a:ext cx="499943" cy="499943"/>
          </a:xfrm>
          <a:prstGeom prst="roundRect">
            <a:avLst>
              <a:gd name="adj" fmla="val 80001"/>
            </a:avLst>
          </a:prstGeom>
          <a:solidFill>
            <a:srgbClr val="00002E"/>
          </a:solidFill>
          <a:ln w="22860">
            <a:solidFill>
              <a:srgbClr val="FFFFFF"/>
            </a:solidFill>
            <a:prstDash val="solid"/>
          </a:ln>
        </p:spPr>
      </p:sp>
      <p:sp>
        <p:nvSpPr>
          <p:cNvPr id="14" name="Text 10"/>
          <p:cNvSpPr/>
          <p:nvPr/>
        </p:nvSpPr>
        <p:spPr>
          <a:xfrm>
            <a:off x="4723983" y="4026098"/>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5" name="Text 11"/>
          <p:cNvSpPr/>
          <p:nvPr/>
        </p:nvSpPr>
        <p:spPr>
          <a:xfrm>
            <a:off x="6046113" y="4033004"/>
            <a:ext cx="3426857"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Social Distancing Analytics</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Analyze the captured data to detect social distancing violations and generate alerts for crowd management.</a:t>
            </a:r>
            <a:endParaRPr lang="en-US" sz="1750" dirty="0"/>
          </a:p>
        </p:txBody>
      </p:sp>
      <p:sp>
        <p:nvSpPr>
          <p:cNvPr id="17" name="Shape 13"/>
          <p:cNvSpPr/>
          <p:nvPr/>
        </p:nvSpPr>
        <p:spPr>
          <a:xfrm>
            <a:off x="5074027" y="6078200"/>
            <a:ext cx="777597" cy="27742"/>
          </a:xfrm>
          <a:prstGeom prst="rect">
            <a:avLst/>
          </a:prstGeom>
          <a:solidFill>
            <a:srgbClr val="DD785E"/>
          </a:solidFill>
          <a:ln/>
        </p:spPr>
      </p:sp>
      <p:sp>
        <p:nvSpPr>
          <p:cNvPr id="18" name="Shape 14"/>
          <p:cNvSpPr/>
          <p:nvPr/>
        </p:nvSpPr>
        <p:spPr>
          <a:xfrm>
            <a:off x="4574084" y="5842159"/>
            <a:ext cx="499943" cy="499943"/>
          </a:xfrm>
          <a:prstGeom prst="roundRect">
            <a:avLst>
              <a:gd name="adj" fmla="val 80001"/>
            </a:avLst>
          </a:prstGeom>
          <a:solidFill>
            <a:srgbClr val="00002E"/>
          </a:solidFill>
          <a:ln w="22860">
            <a:solidFill>
              <a:srgbClr val="FFFFFF"/>
            </a:solidFill>
            <a:prstDash val="solid"/>
          </a:ln>
        </p:spPr>
      </p:sp>
      <p:sp>
        <p:nvSpPr>
          <p:cNvPr id="19" name="Text 15"/>
          <p:cNvSpPr/>
          <p:nvPr/>
        </p:nvSpPr>
        <p:spPr>
          <a:xfrm>
            <a:off x="4723983" y="5883831"/>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Adaptive Monitoring</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Dynamically adjust camera positioning and detection algorithms to optimize the system for changing crowd patterns and environments.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394573" y="1915537"/>
            <a:ext cx="6920627"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Algorithm and Deployment</a:t>
            </a:r>
            <a:endParaRPr lang="en-US" sz="4374" dirty="0"/>
          </a:p>
        </p:txBody>
      </p:sp>
      <p:sp>
        <p:nvSpPr>
          <p:cNvPr id="6" name="Text 2"/>
          <p:cNvSpPr/>
          <p:nvPr/>
        </p:nvSpPr>
        <p:spPr>
          <a:xfrm>
            <a:off x="479906" y="3103841"/>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proposed system utilizes a convolutional neural network (CNN) algorithm to detect and count people in real-time. The algorithm is trained on a large dataset of images to accurately identify individuals while maintaining their privacy.</a:t>
            </a:r>
            <a:endParaRPr lang="en-US" sz="1750" dirty="0"/>
          </a:p>
        </p:txBody>
      </p:sp>
      <p:sp>
        <p:nvSpPr>
          <p:cNvPr id="7" name="Text 3"/>
          <p:cNvSpPr/>
          <p:nvPr/>
        </p:nvSpPr>
        <p:spPr>
          <a:xfrm>
            <a:off x="394573" y="4768885"/>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trained model is then deployed on edge devices, such as security cameras, to enable automated crowd monitoring and social distancing tracking. This on-device processing ensures low latency and secure data handling, without the need to transmit sensitive information to a central server.</a:t>
            </a:r>
            <a:endParaRPr lang="en-US" sz="1750" dirty="0"/>
          </a:p>
        </p:txBody>
      </p:sp>
      <p:pic>
        <p:nvPicPr>
          <p:cNvPr id="8" name="Picture 7">
            <a:extLst>
              <a:ext uri="{FF2B5EF4-FFF2-40B4-BE49-F238E27FC236}">
                <a16:creationId xmlns:a16="http://schemas.microsoft.com/office/drawing/2014/main" id="{441241C4-FBA2-445E-D2FB-A70B0E67138A}"/>
              </a:ext>
            </a:extLst>
          </p:cNvPr>
          <p:cNvPicPr>
            <a:picLocks noChangeAspect="1"/>
          </p:cNvPicPr>
          <p:nvPr/>
        </p:nvPicPr>
        <p:blipFill>
          <a:blip r:embed="rId4"/>
          <a:stretch>
            <a:fillRect/>
          </a:stretch>
        </p:blipFill>
        <p:spPr>
          <a:xfrm>
            <a:off x="7709773" y="0"/>
            <a:ext cx="6920627"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458"/>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2697480"/>
          </a:xfrm>
          <a:prstGeom prst="rect">
            <a:avLst/>
          </a:prstGeom>
        </p:spPr>
      </p:pic>
      <p:sp>
        <p:nvSpPr>
          <p:cNvPr id="5" name="Text 1"/>
          <p:cNvSpPr/>
          <p:nvPr/>
        </p:nvSpPr>
        <p:spPr>
          <a:xfrm>
            <a:off x="2491383" y="3290888"/>
            <a:ext cx="5395079" cy="674251"/>
          </a:xfrm>
          <a:prstGeom prst="rect">
            <a:avLst/>
          </a:prstGeom>
          <a:noFill/>
          <a:ln/>
        </p:spPr>
        <p:txBody>
          <a:bodyPr wrap="none" rtlCol="0" anchor="t"/>
          <a:lstStyle/>
          <a:p>
            <a:pPr marL="0" indent="0">
              <a:lnSpc>
                <a:spcPts val="5310"/>
              </a:lnSpc>
              <a:buNone/>
            </a:pPr>
            <a:r>
              <a:rPr lang="en-US" sz="4248" b="1" dirty="0">
                <a:solidFill>
                  <a:srgbClr val="FFFFFF"/>
                </a:solidFill>
                <a:latin typeface="Nunito" pitchFamily="34" charset="0"/>
                <a:ea typeface="Nunito" pitchFamily="34" charset="-122"/>
                <a:cs typeface="Nunito" pitchFamily="34" charset="-120"/>
              </a:rPr>
              <a:t>Training and process</a:t>
            </a:r>
            <a:endParaRPr lang="en-US" sz="4248" dirty="0"/>
          </a:p>
        </p:txBody>
      </p:sp>
      <p:sp>
        <p:nvSpPr>
          <p:cNvPr id="6" name="Text 2"/>
          <p:cNvSpPr/>
          <p:nvPr/>
        </p:nvSpPr>
        <p:spPr>
          <a:xfrm>
            <a:off x="2491383" y="4288750"/>
            <a:ext cx="9647634" cy="1381125"/>
          </a:xfrm>
          <a:prstGeom prst="rect">
            <a:avLst/>
          </a:prstGeom>
          <a:noFill/>
          <a:ln/>
        </p:spPr>
        <p:txBody>
          <a:bodyPr wrap="square" rtlCol="0" anchor="t"/>
          <a:lstStyle/>
          <a:p>
            <a:pPr marL="0" indent="0">
              <a:lnSpc>
                <a:spcPts val="2719"/>
              </a:lnSpc>
              <a:buNone/>
            </a:pPr>
            <a:r>
              <a:rPr lang="en-US" sz="1699" dirty="0">
                <a:solidFill>
                  <a:srgbClr val="FFFFFF"/>
                </a:solidFill>
                <a:latin typeface="PT Sans" pitchFamily="34" charset="0"/>
                <a:ea typeface="PT Sans" pitchFamily="34" charset="-122"/>
                <a:cs typeface="PT Sans" pitchFamily="34" charset="-120"/>
              </a:rPr>
              <a:t>To train the CNN model for crowd counting, we collect a diverse dataset of images with varying crowd densities. The dataset includes images captured in different environments, lighting conditions, and camera angles to ensure the model's robustness. We then preprocess the images and annotate the ground truth crowd counts for each image.</a:t>
            </a:r>
            <a:endParaRPr lang="en-US" sz="1699" dirty="0"/>
          </a:p>
        </p:txBody>
      </p:sp>
      <p:sp>
        <p:nvSpPr>
          <p:cNvPr id="7" name="Text 3"/>
          <p:cNvSpPr/>
          <p:nvPr/>
        </p:nvSpPr>
        <p:spPr>
          <a:xfrm>
            <a:off x="2491383" y="5912644"/>
            <a:ext cx="9647634" cy="1726406"/>
          </a:xfrm>
          <a:prstGeom prst="rect">
            <a:avLst/>
          </a:prstGeom>
          <a:noFill/>
          <a:ln/>
        </p:spPr>
        <p:txBody>
          <a:bodyPr wrap="square" rtlCol="0" anchor="t"/>
          <a:lstStyle/>
          <a:p>
            <a:pPr marL="0" indent="0">
              <a:lnSpc>
                <a:spcPts val="2719"/>
              </a:lnSpc>
              <a:buNone/>
            </a:pPr>
            <a:r>
              <a:rPr lang="en-US" sz="1699" dirty="0">
                <a:solidFill>
                  <a:srgbClr val="FFFFFF"/>
                </a:solidFill>
                <a:latin typeface="PT Sans" pitchFamily="34" charset="0"/>
                <a:ea typeface="PT Sans" pitchFamily="34" charset="-122"/>
                <a:cs typeface="PT Sans" pitchFamily="34" charset="-120"/>
              </a:rPr>
              <a:t>The CNN model is trained using state-of-the-art techniques, such as transfer learning and data augmentation, to improve its performance. The training process involves fine-tuning the model's parameters to minimize the error between the predicted and the ground truth crowd counts. We monitor the model's performance on a validation set during training to prevent overfitting and ensure its generalization to new data.</a:t>
            </a:r>
            <a:endParaRPr lang="en-US" sz="169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34760"/>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Prediction Process</a:t>
            </a:r>
            <a:endParaRPr lang="en-US" sz="4374" dirty="0"/>
          </a:p>
        </p:txBody>
      </p:sp>
      <p:pic>
        <p:nvPicPr>
          <p:cNvPr id="6"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Data Preprocessing</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Raw data is cleaned, normalized, and transformed into a format suitable for the CNN model.</a:t>
            </a:r>
            <a:endParaRPr lang="en-US" sz="1750" dirty="0"/>
          </a:p>
        </p:txBody>
      </p:sp>
      <p:pic>
        <p:nvPicPr>
          <p:cNvPr id="9"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0" name="Text 4"/>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Model Inference</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The trained CNN model takes the preprocessed data as input and generates crowd count predictions.</a:t>
            </a:r>
            <a:endParaRPr lang="en-US" sz="1750" dirty="0"/>
          </a:p>
        </p:txBody>
      </p:sp>
      <p:pic>
        <p:nvPicPr>
          <p:cNvPr id="12"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3" name="Text 6"/>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Visualization</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The crowd count predictions are overlaid on the input images for visual feedback and analysis.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282422"/>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Result &amp; Conclusion</a:t>
            </a:r>
            <a:endParaRPr lang="en-US" sz="4374" dirty="0"/>
          </a:p>
        </p:txBody>
      </p:sp>
      <p:sp>
        <p:nvSpPr>
          <p:cNvPr id="5" name="Shape 2"/>
          <p:cNvSpPr/>
          <p:nvPr/>
        </p:nvSpPr>
        <p:spPr>
          <a:xfrm>
            <a:off x="2348389" y="2594729"/>
            <a:ext cx="499943" cy="499943"/>
          </a:xfrm>
          <a:prstGeom prst="roundRect">
            <a:avLst>
              <a:gd name="adj" fmla="val 80001"/>
            </a:avLst>
          </a:prstGeom>
          <a:solidFill>
            <a:srgbClr val="00002E"/>
          </a:solidFill>
          <a:ln w="22860">
            <a:solidFill>
              <a:srgbClr val="FFFFFF"/>
            </a:solidFill>
            <a:prstDash val="solid"/>
          </a:ln>
        </p:spPr>
      </p:sp>
      <p:sp>
        <p:nvSpPr>
          <p:cNvPr id="6" name="Text 3"/>
          <p:cNvSpPr/>
          <p:nvPr/>
        </p:nvSpPr>
        <p:spPr>
          <a:xfrm>
            <a:off x="2498288" y="2636401"/>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2671048"/>
            <a:ext cx="3253621"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Accurate Crowd Counting</a:t>
            </a:r>
            <a:endParaRPr lang="en-US" sz="2187" dirty="0"/>
          </a:p>
        </p:txBody>
      </p:sp>
      <p:sp>
        <p:nvSpPr>
          <p:cNvPr id="8" name="Text 5"/>
          <p:cNvSpPr/>
          <p:nvPr/>
        </p:nvSpPr>
        <p:spPr>
          <a:xfrm>
            <a:off x="3070503" y="3151465"/>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proposed CNN-based system accurately counted the number of people in a crowd, even with social distancing measures in place.</a:t>
            </a:r>
            <a:endParaRPr lang="en-US" sz="1750" dirty="0"/>
          </a:p>
        </p:txBody>
      </p:sp>
      <p:sp>
        <p:nvSpPr>
          <p:cNvPr id="9" name="Shape 6"/>
          <p:cNvSpPr/>
          <p:nvPr/>
        </p:nvSpPr>
        <p:spPr>
          <a:xfrm>
            <a:off x="7426285" y="2594729"/>
            <a:ext cx="499943" cy="499943"/>
          </a:xfrm>
          <a:prstGeom prst="roundRect">
            <a:avLst>
              <a:gd name="adj" fmla="val 80001"/>
            </a:avLst>
          </a:prstGeom>
          <a:solidFill>
            <a:srgbClr val="00002E"/>
          </a:solidFill>
          <a:ln w="22860">
            <a:solidFill>
              <a:srgbClr val="FFFFFF"/>
            </a:solidFill>
            <a:prstDash val="solid"/>
          </a:ln>
        </p:spPr>
      </p:sp>
      <p:sp>
        <p:nvSpPr>
          <p:cNvPr id="10" name="Text 7"/>
          <p:cNvSpPr/>
          <p:nvPr/>
        </p:nvSpPr>
        <p:spPr>
          <a:xfrm>
            <a:off x="7576185" y="2636401"/>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2671048"/>
            <a:ext cx="277749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Real-Time Monitoring</a:t>
            </a:r>
            <a:endParaRPr lang="en-US" sz="2187" dirty="0"/>
          </a:p>
        </p:txBody>
      </p:sp>
      <p:sp>
        <p:nvSpPr>
          <p:cNvPr id="12" name="Text 9"/>
          <p:cNvSpPr/>
          <p:nvPr/>
        </p:nvSpPr>
        <p:spPr>
          <a:xfrm>
            <a:off x="8148399" y="3151465"/>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system provided real-time monitoring of crowd density, allowing for proactive crowd management and adherence to safety guidelines.</a:t>
            </a:r>
            <a:endParaRPr lang="en-US" sz="1750" dirty="0"/>
          </a:p>
        </p:txBody>
      </p:sp>
      <p:sp>
        <p:nvSpPr>
          <p:cNvPr id="13" name="Shape 10"/>
          <p:cNvSpPr/>
          <p:nvPr/>
        </p:nvSpPr>
        <p:spPr>
          <a:xfrm>
            <a:off x="2348389" y="4968835"/>
            <a:ext cx="499943" cy="499943"/>
          </a:xfrm>
          <a:prstGeom prst="roundRect">
            <a:avLst>
              <a:gd name="adj" fmla="val 80001"/>
            </a:avLst>
          </a:prstGeom>
          <a:solidFill>
            <a:srgbClr val="00002E"/>
          </a:solidFill>
          <a:ln w="22860">
            <a:solidFill>
              <a:srgbClr val="FFFFFF"/>
            </a:solidFill>
            <a:prstDash val="solid"/>
          </a:ln>
        </p:spPr>
      </p:sp>
      <p:sp>
        <p:nvSpPr>
          <p:cNvPr id="14" name="Text 11"/>
          <p:cNvSpPr/>
          <p:nvPr/>
        </p:nvSpPr>
        <p:spPr>
          <a:xfrm>
            <a:off x="2498288" y="5010507"/>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3070503" y="5045154"/>
            <a:ext cx="3467100"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Adaptable to Environments</a:t>
            </a:r>
            <a:endParaRPr lang="en-US" sz="2187" dirty="0"/>
          </a:p>
        </p:txBody>
      </p:sp>
      <p:sp>
        <p:nvSpPr>
          <p:cNvPr id="16" name="Text 13"/>
          <p:cNvSpPr/>
          <p:nvPr/>
        </p:nvSpPr>
        <p:spPr>
          <a:xfrm>
            <a:off x="3070503" y="5525572"/>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system demonstrated flexibility in adapting to different crowd sizes, lighting conditions, and camera angles, making it versatile for various settings.</a:t>
            </a:r>
            <a:endParaRPr lang="en-US" sz="1750" dirty="0"/>
          </a:p>
        </p:txBody>
      </p:sp>
      <p:sp>
        <p:nvSpPr>
          <p:cNvPr id="17" name="Shape 14"/>
          <p:cNvSpPr/>
          <p:nvPr/>
        </p:nvSpPr>
        <p:spPr>
          <a:xfrm>
            <a:off x="7426285" y="4968835"/>
            <a:ext cx="499943" cy="499943"/>
          </a:xfrm>
          <a:prstGeom prst="roundRect">
            <a:avLst>
              <a:gd name="adj" fmla="val 80001"/>
            </a:avLst>
          </a:prstGeom>
          <a:solidFill>
            <a:srgbClr val="00002E"/>
          </a:solidFill>
          <a:ln w="22860">
            <a:solidFill>
              <a:srgbClr val="FFFFFF"/>
            </a:solidFill>
            <a:prstDash val="solid"/>
          </a:ln>
        </p:spPr>
      </p:sp>
      <p:sp>
        <p:nvSpPr>
          <p:cNvPr id="18" name="Text 15"/>
          <p:cNvSpPr/>
          <p:nvPr/>
        </p:nvSpPr>
        <p:spPr>
          <a:xfrm>
            <a:off x="7576185" y="5010507"/>
            <a:ext cx="200025" cy="416481"/>
          </a:xfrm>
          <a:prstGeom prst="rect">
            <a:avLst/>
          </a:prstGeom>
          <a:noFill/>
          <a:ln/>
        </p:spPr>
        <p:txBody>
          <a:bodyPr wrap="none" rtlCol="0" anchor="t"/>
          <a:lstStyle/>
          <a:p>
            <a:pPr marL="0" indent="0" algn="ctr">
              <a:lnSpc>
                <a:spcPts val="3281"/>
              </a:lnSpc>
              <a:buNone/>
            </a:pPr>
            <a:r>
              <a:rPr lang="en-US" sz="2624" b="1" dirty="0">
                <a:solidFill>
                  <a:srgbClr val="48A8E2"/>
                </a:solidFill>
                <a:latin typeface="Nunito" pitchFamily="34" charset="0"/>
                <a:ea typeface="Nunito" pitchFamily="34" charset="-122"/>
                <a:cs typeface="Nunito" pitchFamily="34" charset="-120"/>
              </a:rPr>
              <a:t>4</a:t>
            </a:r>
            <a:endParaRPr lang="en-US" sz="2624" dirty="0"/>
          </a:p>
        </p:txBody>
      </p:sp>
      <p:sp>
        <p:nvSpPr>
          <p:cNvPr id="19" name="Text 16"/>
          <p:cNvSpPr/>
          <p:nvPr/>
        </p:nvSpPr>
        <p:spPr>
          <a:xfrm>
            <a:off x="8148399" y="5045154"/>
            <a:ext cx="3163610" cy="34718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Practical Implementation</a:t>
            </a:r>
            <a:endParaRPr lang="en-US" sz="2187" dirty="0"/>
          </a:p>
        </p:txBody>
      </p:sp>
      <p:sp>
        <p:nvSpPr>
          <p:cNvPr id="20" name="Text 17"/>
          <p:cNvSpPr/>
          <p:nvPr/>
        </p:nvSpPr>
        <p:spPr>
          <a:xfrm>
            <a:off x="8148399" y="5525572"/>
            <a:ext cx="413361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efficient deployment and seamless integration of the system into existing infrastructure showcased its practical feasibility for real-world applications.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878</Words>
  <Application>Microsoft Office PowerPoint</Application>
  <PresentationFormat>Custom</PresentationFormat>
  <Paragraphs>87</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919361068320</cp:lastModifiedBy>
  <cp:revision>3</cp:revision>
  <dcterms:created xsi:type="dcterms:W3CDTF">2024-04-01T05:20:01Z</dcterms:created>
  <dcterms:modified xsi:type="dcterms:W3CDTF">2024-04-04T11:46:23Z</dcterms:modified>
</cp:coreProperties>
</file>